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2" r:id="rId2"/>
    <p:sldId id="392" r:id="rId3"/>
    <p:sldId id="707" r:id="rId4"/>
    <p:sldId id="710" r:id="rId5"/>
    <p:sldId id="711" r:id="rId6"/>
    <p:sldId id="766" r:id="rId7"/>
    <p:sldId id="768" r:id="rId8"/>
    <p:sldId id="769" r:id="rId9"/>
    <p:sldId id="770" r:id="rId10"/>
    <p:sldId id="771" r:id="rId11"/>
    <p:sldId id="772" r:id="rId12"/>
    <p:sldId id="773" r:id="rId13"/>
    <p:sldId id="774" r:id="rId14"/>
    <p:sldId id="775" r:id="rId15"/>
    <p:sldId id="776" r:id="rId16"/>
    <p:sldId id="777" r:id="rId17"/>
    <p:sldId id="778" r:id="rId18"/>
    <p:sldId id="779" r:id="rId19"/>
    <p:sldId id="780" r:id="rId20"/>
    <p:sldId id="781" r:id="rId21"/>
    <p:sldId id="712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464"/>
    <a:srgbClr val="D9EDF9"/>
    <a:srgbClr val="7A7B7C"/>
    <a:srgbClr val="CA68D9"/>
    <a:srgbClr val="45B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86599" autoAdjust="0"/>
  </p:normalViewPr>
  <p:slideViewPr>
    <p:cSldViewPr snapToGrid="0" snapToObjects="1">
      <p:cViewPr varScale="1">
        <p:scale>
          <a:sx n="125" d="100"/>
          <a:sy n="125" d="100"/>
        </p:scale>
        <p:origin x="90" y="186"/>
      </p:cViewPr>
      <p:guideLst>
        <p:guide orient="horz" pos="1620"/>
        <p:guide pos="29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43D23-DA73-4644-A7C3-5ECB2A0FB27F}" type="datetimeFigureOut">
              <a:rPr lang="zh-CN" altLang="en-US" smtClean="0"/>
              <a:t>2021/10/29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888FD-3BBF-464E-BBB5-4839C322AB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094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30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34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767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95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sBuffer</a:t>
            </a:r>
            <a:r>
              <a:rPr lang="zh-CN" altLang="en-US" dirty="0"/>
              <a:t>的支持问题：</a:t>
            </a:r>
            <a:r>
              <a:rPr lang="en-US" altLang="zh-CN" dirty="0"/>
              <a:t>https://zhuanlan.zhihu.com/p/68888365</a:t>
            </a:r>
          </a:p>
          <a:p>
            <a:r>
              <a:rPr lang="en-US" altLang="zh-CN" dirty="0" err="1"/>
              <a:t>sBuffer</a:t>
            </a:r>
            <a:r>
              <a:rPr lang="zh-CN" altLang="en-US" dirty="0"/>
              <a:t>还是需要改成</a:t>
            </a:r>
            <a:r>
              <a:rPr lang="en-US" altLang="zh-CN" dirty="0" err="1"/>
              <a:t>RenderTexture</a:t>
            </a:r>
            <a:r>
              <a:rPr lang="zh-CN" altLang="en-US" dirty="0"/>
              <a:t>的方式兼容性会更好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403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59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33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19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097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65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273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https://docs.microsoft.com/en-us/windows/win32/direct3dhlsl/sm5-attributes-numthreads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868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MSDN ComputeBuffer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文档：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https://docs.microsoft.com/en-us/windows/win32/direct3d11/direct3d-11-advanced-stages-cs-resources</a:t>
            </a:r>
          </a:p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Constant Buffer vs Structured Buffer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https://www.gamedev.net/forums/topic/624529-structured-buffers-vs-constant-buffers/</a:t>
            </a:r>
          </a:p>
          <a:p>
            <a:r>
              <a:rPr lang="en-US" altLang="zh-CN" dirty="0" err="1"/>
              <a:t>Graphics.DrawMeshInstancedIndirect</a:t>
            </a:r>
            <a:r>
              <a:rPr lang="zh-CN" altLang="en-US" dirty="0"/>
              <a:t>：</a:t>
            </a:r>
            <a:r>
              <a:rPr lang="en-US" altLang="zh-CN" dirty="0"/>
              <a:t>https://docs.unity3d.com/ScriptReference/Graphics.DrawMeshInstancedIndirect.html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0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3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65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-8111"/>
            <a:ext cx="9144000" cy="4349568"/>
          </a:xfrm>
          <a:prstGeom prst="rect">
            <a:avLst/>
          </a:prstGeom>
          <a:solidFill>
            <a:srgbClr val="0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19" y="247855"/>
            <a:ext cx="1127760" cy="112776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27260" y="1482617"/>
            <a:ext cx="6089477" cy="138736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0" i="0">
                <a:solidFill>
                  <a:schemeClr val="bg1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演讲标题</a:t>
            </a:r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3744" y="3577419"/>
            <a:ext cx="5116512" cy="26161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0" i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演讲者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2013744" y="4605675"/>
            <a:ext cx="51165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rPr>
              <a:t>侑虎科技（上海）有限公司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2013744" y="3853729"/>
            <a:ext cx="5116512" cy="26161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0" i="0">
                <a:solidFill>
                  <a:schemeClr val="bg1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defRPr>
            </a:lvl1pPr>
          </a:lstStyle>
          <a:p>
            <a:pPr lvl="0"/>
            <a:r>
              <a:rPr kumimoji="1" lang="en-US" altLang="zh-CN" dirty="0"/>
              <a:t>2020.10.11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2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1pPr>
          </a:lstStyle>
          <a:p>
            <a:pPr algn="l"/>
            <a:r>
              <a:rPr lang="zh-CN" altLang="en-US" dirty="0"/>
              <a:t>标题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buClr>
                <a:srgbClr val="0560FF"/>
              </a:buClr>
              <a:defRPr>
                <a:solidFill>
                  <a:schemeClr val="tx2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1pPr>
            <a:lvl2pPr>
              <a:lnSpc>
                <a:spcPct val="120000"/>
              </a:lnSpc>
              <a:buClr>
                <a:srgbClr val="0560FF"/>
              </a:buClr>
              <a:defRPr>
                <a:solidFill>
                  <a:schemeClr val="tx2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lnSpc>
                <a:spcPct val="120000"/>
              </a:lnSpc>
              <a:buClr>
                <a:srgbClr val="0560FF"/>
              </a:buClr>
              <a:defRPr>
                <a:solidFill>
                  <a:schemeClr val="tx2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lnSpc>
                <a:spcPct val="120000"/>
              </a:lnSpc>
              <a:buClr>
                <a:srgbClr val="0560FF"/>
              </a:buClr>
              <a:defRPr>
                <a:solidFill>
                  <a:schemeClr val="tx2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</a:lstStyle>
          <a:p>
            <a:r>
              <a:rPr lang="zh-CN" altLang="en-US" dirty="0"/>
              <a:t>主体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一级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二级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3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三级</a:t>
            </a:r>
            <a:endParaRPr lang="zh-CN" altLang="en-US" dirty="0"/>
          </a:p>
        </p:txBody>
      </p:sp>
      <p:pic>
        <p:nvPicPr>
          <p:cNvPr id="11" name="Picture 10" descr="logo_white_version_smal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5933">
            <a:off x="8581270" y="4800193"/>
            <a:ext cx="562730" cy="125051"/>
          </a:xfrm>
          <a:prstGeom prst="rect">
            <a:avLst/>
          </a:prstGeom>
        </p:spPr>
      </p:pic>
      <p:sp>
        <p:nvSpPr>
          <p:cNvPr id="2" name="直角三角形 1"/>
          <p:cNvSpPr/>
          <p:nvPr userDrawn="1"/>
        </p:nvSpPr>
        <p:spPr>
          <a:xfrm rot="16200000">
            <a:off x="8424000" y="4423500"/>
            <a:ext cx="720000" cy="720000"/>
          </a:xfrm>
          <a:prstGeom prst="rtTriangle">
            <a:avLst/>
          </a:prstGeom>
          <a:solidFill>
            <a:srgbClr val="0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8591226" y="4582409"/>
            <a:ext cx="567533" cy="567533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539750" y="1022508"/>
            <a:ext cx="720000" cy="36000"/>
          </a:xfrm>
          <a:prstGeom prst="rect">
            <a:avLst/>
          </a:prstGeom>
          <a:solidFill>
            <a:srgbClr val="0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85E5-6135-3B4C-B057-AA9790F1564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7763-A4A0-E84B-BFF0-D06E796BDE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dirty="0"/>
              <a:t>标题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r>
              <a:rPr lang="zh-CN" altLang="en-US" dirty="0"/>
              <a:t>主体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一级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二级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3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三级</a:t>
            </a:r>
            <a:endParaRPr lang="zh-CN" altLang="en-US" dirty="0"/>
          </a:p>
        </p:txBody>
      </p:sp>
      <p:pic>
        <p:nvPicPr>
          <p:cNvPr id="10" name="Picture 9" descr="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11" name="Picture 10" descr="logo_white_version_smal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5933">
            <a:off x="8581270" y="4800193"/>
            <a:ext cx="562730" cy="12505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50AE7-9953-DF4A-B479-3FCCF49F5A6F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888836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docs.unity3d.com/ScriptReference/Rendering.CommandBuffer.html" TargetMode="External"/><Relationship Id="rId4" Type="http://schemas.openxmlformats.org/officeDocument/2006/relationships/hyperlink" Target="https://docs.unity3d.com/ScriptReference/Rendering.CameraEven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GPU Driven</a:t>
            </a:r>
            <a:r>
              <a:rPr kumimoji="1"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解决方案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7500" lnSpcReduction="1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讲师姓名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张飞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7500" lnSpcReduction="10000"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2022.11.01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51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839378-0703-4752-B858-F377BC16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495" y="1063229"/>
            <a:ext cx="5033010" cy="39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74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2891943" cy="26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ComputeBuffer</a:t>
            </a:r>
            <a:r>
              <a:rPr lang="zh-CN" altLang="en-US" sz="1600" dirty="0"/>
              <a:t>初始化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localToWorldMatrixBuffer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</a:t>
            </a:r>
            <a:r>
              <a:rPr lang="zh-CN" altLang="en-US" sz="1600" dirty="0"/>
              <a:t>每株草的</a:t>
            </a:r>
            <a:r>
              <a:rPr lang="en-US" altLang="zh-CN" sz="1600" dirty="0"/>
              <a:t>TRS</a:t>
            </a:r>
            <a:r>
              <a:rPr lang="zh-CN" altLang="en-US" sz="1600" dirty="0"/>
              <a:t>矩阵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cullResult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</a:t>
            </a:r>
            <a:r>
              <a:rPr lang="zh-CN" altLang="en-US" sz="1600" dirty="0"/>
              <a:t>视锥内草的</a:t>
            </a:r>
            <a:r>
              <a:rPr lang="en-US" altLang="zh-CN" sz="1600" dirty="0"/>
              <a:t>TRS</a:t>
            </a:r>
            <a:r>
              <a:rPr lang="zh-CN" altLang="en-US" sz="1600" dirty="0"/>
              <a:t>矩阵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argsBuffer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Draw Indirect</a:t>
            </a:r>
            <a:r>
              <a:rPr lang="zh-CN" altLang="en-US" sz="1600" dirty="0"/>
              <a:t>参数</a:t>
            </a:r>
            <a:r>
              <a:rPr lang="en-US" altLang="zh-CN" sz="1600" dirty="0"/>
              <a:t>Buffer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A06ED4-FE31-4D7D-B938-F10B23750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0" y="940084"/>
            <a:ext cx="5440680" cy="39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457200" y="1205573"/>
            <a:ext cx="438150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GPU Culling</a:t>
            </a:r>
            <a:r>
              <a:rPr lang="zh-CN" altLang="en-US" sz="1600" dirty="0"/>
              <a:t>（</a:t>
            </a:r>
            <a:r>
              <a:rPr lang="en-US" altLang="zh-CN" sz="1600" dirty="0"/>
              <a:t>C#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更新</a:t>
            </a:r>
            <a:r>
              <a:rPr lang="en-US" altLang="zh-CN" sz="1600" dirty="0"/>
              <a:t>ComputeBuffer </a:t>
            </a:r>
            <a:r>
              <a:rPr lang="zh-CN" altLang="en-US" sz="1600" dirty="0"/>
              <a:t>（相机参数、</a:t>
            </a:r>
            <a:r>
              <a:rPr lang="en-US" altLang="zh-CN" sz="1600" dirty="0"/>
              <a:t>TRS Buffer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Dispatch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9045CB-2F3C-40A5-B80F-F15D78926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80543"/>
            <a:ext cx="4320540" cy="17267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47E70-6395-40BF-823D-29D4DA2E8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848" y="2480543"/>
            <a:ext cx="3692952" cy="23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58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3973983" cy="152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GPU Culling</a:t>
            </a:r>
            <a:r>
              <a:rPr lang="zh-CN" altLang="en-US" sz="1600" dirty="0"/>
              <a:t>（</a:t>
            </a:r>
            <a:r>
              <a:rPr lang="en-US" altLang="zh-CN" sz="1600" dirty="0"/>
              <a:t>Compute Shader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计算每株草的</a:t>
            </a:r>
            <a:r>
              <a:rPr lang="en-US" altLang="zh-CN" sz="1600" dirty="0"/>
              <a:t>OBB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针对</a:t>
            </a:r>
            <a:r>
              <a:rPr lang="en-US" altLang="zh-CN" sz="1600" dirty="0"/>
              <a:t>OBB</a:t>
            </a:r>
            <a:r>
              <a:rPr lang="zh-CN" altLang="en-US" sz="1600" dirty="0"/>
              <a:t>顶点做视锥剔除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视锥内</a:t>
            </a:r>
            <a:r>
              <a:rPr lang="en-US" altLang="zh-CN" sz="1600" dirty="0"/>
              <a:t>Append</a:t>
            </a:r>
            <a:r>
              <a:rPr lang="zh-CN" altLang="en-US" sz="1600" dirty="0"/>
              <a:t>到</a:t>
            </a:r>
            <a:r>
              <a:rPr lang="en-US" altLang="zh-CN" sz="1600" dirty="0"/>
              <a:t>CullResult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D98A35-04A7-4110-ADFF-8457D0DB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740" y="435618"/>
            <a:ext cx="3909060" cy="42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3318663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ea typeface="新宋体" panose="02010609030101010101" pitchFamily="49" charset="-122"/>
              </a:rPr>
              <a:t>DrawInstancedIndirect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a typeface="新宋体" panose="02010609030101010101" pitchFamily="49" charset="-122"/>
                <a:hlinkClick r:id="rId3"/>
              </a:rPr>
              <a:t>StructuredBuffer</a:t>
            </a:r>
            <a:r>
              <a:rPr lang="zh-CN" altLang="en-US" dirty="0">
                <a:ea typeface="新宋体" panose="02010609030101010101" pitchFamily="49" charset="-122"/>
                <a:hlinkClick r:id="rId3"/>
              </a:rPr>
              <a:t>的兼容性</a:t>
            </a:r>
            <a:endParaRPr lang="en-US" altLang="zh-CN" dirty="0">
              <a:ea typeface="新宋体" panose="0201060903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ea typeface="新宋体" panose="02010609030101010101" pitchFamily="49" charset="-122"/>
              </a:rPr>
              <a:t>RenderTexture</a:t>
            </a:r>
            <a:r>
              <a:rPr lang="zh-CN" altLang="en-US" dirty="0">
                <a:ea typeface="新宋体" panose="02010609030101010101" pitchFamily="49" charset="-122"/>
              </a:rPr>
              <a:t>的兼容性更好</a:t>
            </a:r>
            <a:endParaRPr lang="en-US" altLang="zh-CN" dirty="0">
              <a:ea typeface="新宋体" panose="0201060903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512690-4F00-4B6A-A39D-9CB9BFE0B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10" y="2910840"/>
            <a:ext cx="4225270" cy="5957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2EE974-8BD2-4BA9-823B-8EF8F9B78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79" y="365273"/>
            <a:ext cx="3931921" cy="44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46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CommandBuffer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51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02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CommandBuffer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51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044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CommandBuffer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51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688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CommandBuffer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51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00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CommandBuffer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51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04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大纲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3006"/>
            <a:ext cx="8229600" cy="3046094"/>
          </a:xfrm>
        </p:spPr>
        <p:txBody>
          <a:bodyPr>
            <a:noAutofit/>
          </a:bodyPr>
          <a:lstStyle/>
          <a:p>
            <a:pPr marL="228600" lvl="0" indent="-571500" algn="l">
              <a:lnSpc>
                <a:spcPts val="32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Compute Shader</a:t>
            </a:r>
            <a:endParaRPr lang="zh-CN" altLang="en-US" sz="2300" dirty="0">
              <a:latin typeface="宋体" panose="02010600030101010101" pitchFamily="2" charset="-122"/>
              <a:ea typeface="宋体" panose="02010600030101010101" pitchFamily="2" charset="-122"/>
              <a:cs typeface="+mj-cs"/>
              <a:sym typeface="+mn-ea"/>
            </a:endParaRPr>
          </a:p>
          <a:p>
            <a:pPr marL="228600" lvl="0" indent="-571500" algn="l">
              <a:lnSpc>
                <a:spcPts val="32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CommandBuffer</a:t>
            </a:r>
            <a:endParaRPr lang="zh-CN" altLang="en-US" sz="2300" dirty="0">
              <a:latin typeface="宋体" panose="02010600030101010101" pitchFamily="2" charset="-122"/>
              <a:ea typeface="宋体" panose="02010600030101010101" pitchFamily="2" charset="-122"/>
              <a:cs typeface="+mj-cs"/>
              <a:sym typeface="+mn-ea"/>
            </a:endParaRPr>
          </a:p>
          <a:p>
            <a:pPr marL="228600" lvl="0" indent="-571500" algn="l">
              <a:lnSpc>
                <a:spcPts val="32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zh-CN" altLang="en-US" sz="2300" dirty="0">
              <a:latin typeface="宋体" panose="02010600030101010101" pitchFamily="2" charset="-122"/>
              <a:ea typeface="宋体" panose="02010600030101010101" pitchFamily="2" charset="-122"/>
              <a:cs typeface="+mj-cs"/>
              <a:sym typeface="+mn-ea"/>
            </a:endParaRPr>
          </a:p>
          <a:p>
            <a:pPr marL="228600" lvl="0" indent="-571500" algn="l">
              <a:lnSpc>
                <a:spcPts val="32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Hiz</a:t>
            </a:r>
          </a:p>
          <a:p>
            <a:pPr marL="228600" lvl="0" indent="-571500" algn="l">
              <a:lnSpc>
                <a:spcPts val="32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Cluster</a:t>
            </a:r>
          </a:p>
          <a:p>
            <a:pPr marL="228600" lvl="0" indent="-571500" algn="l">
              <a:lnSpc>
                <a:spcPts val="32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Driven Terrain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CommandBuffer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51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108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3006"/>
            <a:ext cx="8229600" cy="3394472"/>
          </a:xfrm>
        </p:spPr>
        <p:txBody>
          <a:bodyPr anchor="ctr" anchorCtr="0">
            <a:noAutofit/>
          </a:bodyPr>
          <a:lstStyle/>
          <a:p>
            <a:pPr lvl="0" algn="ctr">
              <a:lnSpc>
                <a:spcPct val="170000"/>
              </a:lnSpc>
              <a:spcBef>
                <a:spcPts val="600"/>
              </a:spcBef>
              <a:buClrTx/>
              <a:buSzTx/>
              <a:buFont typeface="+mj-lt"/>
              <a:buNone/>
            </a:pPr>
            <a:r>
              <a:rPr lang="en-US" sz="28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j-cs"/>
                <a:sym typeface="+mn-ea"/>
              </a:rPr>
              <a:t>Tranks for listerning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>
              <a:lnSpc>
                <a:spcPts val="3200"/>
              </a:lnSpc>
              <a:spcBef>
                <a:spcPts val="600"/>
              </a:spcBef>
              <a:buClrTx/>
              <a:buSzTx/>
            </a:pP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Compute Shader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713939"/>
            <a:ext cx="8229598" cy="1833295"/>
          </a:xfrm>
        </p:spPr>
        <p:txBody>
          <a:bodyPr>
            <a:noAutofit/>
          </a:bodyPr>
          <a:lstStyle/>
          <a:p>
            <a:pPr lvl="0" algn="l">
              <a:lnSpc>
                <a:spcPct val="170000"/>
              </a:lnSpc>
              <a:spcBef>
                <a:spcPts val="600"/>
              </a:spcBef>
              <a:buClrTx/>
              <a:buSzTx/>
              <a:buFont typeface="+mj-lt"/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1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、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CS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执行的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Space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是不确定的（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Dispatch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（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xy,z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））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  <a:sym typeface="+mn-ea"/>
            </a:endParaRPr>
          </a:p>
          <a:p>
            <a:pPr lvl="0" algn="l">
              <a:lnSpc>
                <a:spcPct val="170000"/>
              </a:lnSpc>
              <a:spcBef>
                <a:spcPts val="600"/>
              </a:spcBef>
              <a:buClrTx/>
              <a:buSzTx/>
              <a:buFont typeface="+mj-lt"/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2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、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CS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的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Kernel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函数没有自定义的输入和输出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+mj-cs"/>
              <a:sym typeface="+mn-ea"/>
            </a:endParaRPr>
          </a:p>
          <a:p>
            <a:pPr lvl="0" algn="l">
              <a:lnSpc>
                <a:spcPct val="170000"/>
              </a:lnSpc>
              <a:spcBef>
                <a:spcPts val="600"/>
              </a:spcBef>
              <a:buClrTx/>
              <a:buSzTx/>
              <a:buFont typeface="+mj-lt"/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3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、只能通过获取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Image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或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Shader Storage Block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（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Buffer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）间接输出结果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AFEA10-A134-44D1-94FB-F09085A2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441610"/>
            <a:ext cx="8686802" cy="98795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Unity Compute Shader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4A469E-703E-4BEC-B7F8-3D75BAA6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40" y="1130220"/>
            <a:ext cx="2029409" cy="37462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C8D456-408A-440C-9057-91C9E8FD0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39802"/>
            <a:ext cx="6155340" cy="2588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919F54-D65C-4186-849D-18F11A28D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610" y="1130220"/>
            <a:ext cx="3733825" cy="380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线程组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TreadGroup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348EBD6-7974-4D51-8DF2-04A0328FE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32003"/>
            <a:ext cx="3509487" cy="3170984"/>
          </a:xfrm>
          <a:prstGeom prst="rect">
            <a:avLst/>
          </a:prstGeom>
        </p:spPr>
      </p:pic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2D2AC17-7758-467F-9B25-77D66875F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853813"/>
              </p:ext>
            </p:extLst>
          </p:nvPr>
        </p:nvGraphicFramePr>
        <p:xfrm>
          <a:off x="4050774" y="2479802"/>
          <a:ext cx="4636026" cy="2113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669">
                  <a:extLst>
                    <a:ext uri="{9D8B030D-6E8A-4147-A177-3AD203B41FA5}">
                      <a16:colId xmlns:a16="http://schemas.microsoft.com/office/drawing/2014/main" val="854641869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173490995"/>
                    </a:ext>
                  </a:extLst>
                </a:gridCol>
                <a:gridCol w="1071677">
                  <a:extLst>
                    <a:ext uri="{9D8B030D-6E8A-4147-A177-3AD203B41FA5}">
                      <a16:colId xmlns:a16="http://schemas.microsoft.com/office/drawing/2014/main" val="3725633904"/>
                    </a:ext>
                  </a:extLst>
                </a:gridCol>
              </a:tblGrid>
              <a:tr h="3522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变量名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示例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648968"/>
                  </a:ext>
                </a:extLst>
              </a:tr>
              <a:tr h="3522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numthreads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线程组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（</a:t>
                      </a:r>
                      <a:r>
                        <a:rPr lang="en-US" altLang="zh-CN" sz="1200" dirty="0"/>
                        <a:t>10,8,3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800135"/>
                  </a:ext>
                </a:extLst>
              </a:tr>
              <a:tr h="3522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SV_GroupThreadID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线程所在线程组内线程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（</a:t>
                      </a:r>
                      <a:r>
                        <a:rPr lang="en-US" altLang="zh-CN" sz="1200" dirty="0"/>
                        <a:t>7,5,0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579225"/>
                  </a:ext>
                </a:extLst>
              </a:tr>
              <a:tr h="3522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SV_GroupID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线程所在线程组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（</a:t>
                      </a:r>
                      <a:r>
                        <a:rPr lang="en-US" altLang="zh-CN" sz="1200" dirty="0"/>
                        <a:t>2,1,0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93913"/>
                  </a:ext>
                </a:extLst>
              </a:tr>
              <a:tr h="3522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SV_DispatchThreadID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全局线程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（</a:t>
                      </a:r>
                      <a:r>
                        <a:rPr lang="en-US" altLang="zh-CN" sz="1200" dirty="0"/>
                        <a:t>27,13,0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3647337"/>
                  </a:ext>
                </a:extLst>
              </a:tr>
              <a:tr h="3522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SV_GroupIndex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线程所在线程组内线程下标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57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011743"/>
                  </a:ext>
                </a:extLst>
              </a:tr>
            </a:tbl>
          </a:graphicData>
        </a:graphic>
      </p:graphicFrame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1D0E9B4F-FAE4-400B-835C-10B33FE5B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76422"/>
              </p:ext>
            </p:extLst>
          </p:nvPr>
        </p:nvGraphicFramePr>
        <p:xfrm>
          <a:off x="4578549" y="1180272"/>
          <a:ext cx="3580476" cy="1074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492">
                  <a:extLst>
                    <a:ext uri="{9D8B030D-6E8A-4147-A177-3AD203B41FA5}">
                      <a16:colId xmlns:a16="http://schemas.microsoft.com/office/drawing/2014/main" val="2784510566"/>
                    </a:ext>
                  </a:extLst>
                </a:gridCol>
                <a:gridCol w="1193492">
                  <a:extLst>
                    <a:ext uri="{9D8B030D-6E8A-4147-A177-3AD203B41FA5}">
                      <a16:colId xmlns:a16="http://schemas.microsoft.com/office/drawing/2014/main" val="2246335677"/>
                    </a:ext>
                  </a:extLst>
                </a:gridCol>
                <a:gridCol w="1193492">
                  <a:extLst>
                    <a:ext uri="{9D8B030D-6E8A-4147-A177-3AD203B41FA5}">
                      <a16:colId xmlns:a16="http://schemas.microsoft.com/office/drawing/2014/main" val="495057730"/>
                    </a:ext>
                  </a:extLst>
                </a:gridCol>
              </a:tblGrid>
              <a:tr h="41863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effectLst/>
                        </a:rPr>
                        <a:t>Compute Shader 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effectLst/>
                        </a:rPr>
                        <a:t>版本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err="1">
                          <a:solidFill>
                            <a:schemeClr val="bg1"/>
                          </a:solidFill>
                          <a:effectLst/>
                        </a:rPr>
                        <a:t>tZ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effectLst/>
                        </a:rPr>
                        <a:t>的最大取值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effectLst/>
                        </a:rPr>
                        <a:t>最大线程数量（</a:t>
                      </a:r>
                      <a:r>
                        <a:rPr lang="en-US" altLang="zh-CN" sz="1200" b="0" dirty="0" err="1">
                          <a:solidFill>
                            <a:schemeClr val="bg1"/>
                          </a:solidFill>
                          <a:effectLst/>
                        </a:rPr>
                        <a:t>tX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r>
                        <a:rPr lang="en-US" altLang="zh-CN" sz="1200" b="0" dirty="0" err="1">
                          <a:solidFill>
                            <a:schemeClr val="bg1"/>
                          </a:solidFill>
                          <a:effectLst/>
                        </a:rPr>
                        <a:t>tY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r>
                        <a:rPr lang="en-US" altLang="zh-CN" sz="1200" b="0" dirty="0" err="1">
                          <a:solidFill>
                            <a:schemeClr val="bg1"/>
                          </a:solidFill>
                          <a:effectLst/>
                        </a:rPr>
                        <a:t>tZ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effectLst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899640"/>
                  </a:ext>
                </a:extLst>
              </a:tr>
              <a:tr h="30880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cs_4_x</a:t>
                      </a:r>
                    </a:p>
                  </a:txBody>
                  <a:tcPr marL="114300" marR="1143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1</a:t>
                      </a:r>
                    </a:p>
                  </a:txBody>
                  <a:tcPr marL="114300" marR="1143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768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2208357093"/>
                  </a:ext>
                </a:extLst>
              </a:tr>
              <a:tr h="30880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cs_5_0</a:t>
                      </a:r>
                    </a:p>
                  </a:txBody>
                  <a:tcPr marL="114300" marR="1143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64</a:t>
                      </a:r>
                    </a:p>
                  </a:txBody>
                  <a:tcPr marL="114300" marR="1143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1024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19166772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线程组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TreadGroup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6B413D-96C9-46AF-89AD-5D798CCB9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" y="2136212"/>
            <a:ext cx="4812629" cy="20235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0D8DD1-6230-420E-AF16-3CE46A033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76" y="923826"/>
            <a:ext cx="1564327" cy="15938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01E4DF-01C3-4C9B-BC97-8661AD6D9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477" y="2571750"/>
            <a:ext cx="1564327" cy="15880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7B1482-D32D-42A0-86BA-6459CC787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768" y="923826"/>
            <a:ext cx="1582035" cy="15880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C987CE-83AD-45AE-A70B-5BF844A36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772" y="2571751"/>
            <a:ext cx="1588028" cy="158802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30351" y="1338682"/>
            <a:ext cx="3196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Render Texture Size = (256, 256)</a:t>
            </a:r>
          </a:p>
          <a:p>
            <a:r>
              <a:rPr lang="en-US" altLang="zh-CN" dirty="0"/>
              <a:t>Dispatch(256/8, 256/8,1)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4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ComputeBuffer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E32624E-48F9-4253-B51C-B345F622A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ComputeBuffer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在</a:t>
            </a:r>
            <a:r>
              <a:rPr lang="en-US" altLang="zh-CN" sz="16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ComputeShader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中经常使用的自定义</a:t>
            </a:r>
            <a:r>
              <a:rPr lang="en-US" altLang="zh-CN" sz="16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Struct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数据读写到内存缓冲区。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AF9DE5B-F089-4711-81C3-DD2C7EABF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199531"/>
              </p:ext>
            </p:extLst>
          </p:nvPr>
        </p:nvGraphicFramePr>
        <p:xfrm>
          <a:off x="680313" y="1619969"/>
          <a:ext cx="7783374" cy="339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637">
                  <a:extLst>
                    <a:ext uri="{9D8B030D-6E8A-4147-A177-3AD203B41FA5}">
                      <a16:colId xmlns:a16="http://schemas.microsoft.com/office/drawing/2014/main" val="1899464306"/>
                    </a:ext>
                  </a:extLst>
                </a:gridCol>
                <a:gridCol w="4191611">
                  <a:extLst>
                    <a:ext uri="{9D8B030D-6E8A-4147-A177-3AD203B41FA5}">
                      <a16:colId xmlns:a16="http://schemas.microsoft.com/office/drawing/2014/main" val="3013633324"/>
                    </a:ext>
                  </a:extLst>
                </a:gridCol>
                <a:gridCol w="1697126">
                  <a:extLst>
                    <a:ext uri="{9D8B030D-6E8A-4147-A177-3AD203B41FA5}">
                      <a16:colId xmlns:a16="http://schemas.microsoft.com/office/drawing/2014/main" val="2755657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Compute Shader Type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示例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Raw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对应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HLSL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(RW)ByteAddressBuffer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897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Append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对应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HLSL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Append/Consume StructuredBuffer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，不确定大小的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StackBuffer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中通过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Append/Consume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CS-Culling</a:t>
                      </a:r>
                      <a:r>
                        <a:rPr lang="zh-CN" altLang="en-US" sz="1200" dirty="0"/>
                        <a:t>的</a:t>
                      </a:r>
                      <a:r>
                        <a:rPr lang="en-US" altLang="zh-CN" sz="1200" dirty="0"/>
                        <a:t>CullResults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30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Counter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Vulkan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没有原生的计数器，需要一个小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用来计数，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中通过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(Increment/Decrement)Counter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/>
                        <a:t>用作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StructuredBuffer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计数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7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Constant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如果需要一个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Structured Constant 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声明的时候还需要添加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ComputeBufferType.Structured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，但是在有些平台（如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DX11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）不支持一个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即是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Constant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又是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M</a:t>
                      </a:r>
                      <a:r>
                        <a:rPr lang="zh-CN" altLang="en-US" sz="1200" dirty="0"/>
                        <a:t>矩阵</a:t>
                      </a:r>
                      <a:r>
                        <a:rPr lang="en-US" altLang="zh-CN" sz="1200" dirty="0"/>
                        <a:t>(UnityPerDraw)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VP</a:t>
                      </a:r>
                      <a:r>
                        <a:rPr lang="zh-CN" altLang="en-US" sz="1200" dirty="0"/>
                        <a:t>矩阵</a:t>
                      </a:r>
                      <a:r>
                        <a:rPr lang="en-US" altLang="zh-CN" sz="1200" dirty="0"/>
                        <a:t>(UnityPerFrame)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70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Structured(Default)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对应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HLSL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(RW)StructuredBuffer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，自定义数据结构的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Buffer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CS-Culling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需要传入的每株草的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矩阵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82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IndirectArguments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用作 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Graphics.DrawProceduralIndirect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ComputeShader. 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DispatchIndirect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或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Graphics.DrawMeshInstancedIndirect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这些方法的参数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Unity</a:t>
                      </a:r>
                      <a:r>
                        <a:rPr lang="zh-CN" altLang="en-US" sz="1200" dirty="0"/>
                        <a:t>的</a:t>
                      </a:r>
                      <a:r>
                        <a:rPr lang="en-US" altLang="zh-CN" sz="1200" dirty="0"/>
                        <a:t>Draw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Indirect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传入的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Buffer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827884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B1B1E570-8E43-4CB9-A026-283B3046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96" y="205979"/>
            <a:ext cx="2181091" cy="9662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18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CommandBuffer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1A90BB-AC8D-493B-BD35-95BCAA7AB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05" y="1526209"/>
            <a:ext cx="1838950" cy="2614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C52594-2964-4690-A7F1-289F0BB180A6}"/>
              </a:ext>
            </a:extLst>
          </p:cNvPr>
          <p:cNvSpPr txBox="1"/>
          <p:nvPr/>
        </p:nvSpPr>
        <p:spPr>
          <a:xfrm>
            <a:off x="3807058" y="1509629"/>
            <a:ext cx="4610603" cy="261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</a:t>
            </a:r>
            <a:r>
              <a:rPr lang="en-US" altLang="zh-CN" dirty="0" err="1"/>
              <a:t>OnPostRender</a:t>
            </a:r>
            <a:r>
              <a:rPr lang="zh-CN" altLang="en-US" dirty="0"/>
              <a:t>和</a:t>
            </a:r>
            <a:r>
              <a:rPr lang="en-US" altLang="zh-CN" dirty="0" err="1"/>
              <a:t>OnRenderImage</a:t>
            </a:r>
            <a:r>
              <a:rPr lang="zh-CN" altLang="en-US" dirty="0"/>
              <a:t>能够介入</a:t>
            </a:r>
            <a:r>
              <a:rPr lang="en-US" altLang="zh-CN" dirty="0"/>
              <a:t>Build-in Render Pipeline</a:t>
            </a:r>
            <a:r>
              <a:rPr lang="zh-CN" altLang="en-US" dirty="0"/>
              <a:t>，而且只能做最终的屏幕后处理；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Unity</a:t>
            </a:r>
            <a:r>
              <a:rPr lang="zh-CN" altLang="en-US" dirty="0"/>
              <a:t>提供了</a:t>
            </a:r>
            <a:r>
              <a:rPr lang="en-US" altLang="zh-CN" dirty="0"/>
              <a:t>CommandBuffer</a:t>
            </a:r>
            <a:r>
              <a:rPr lang="zh-CN" altLang="en-US" dirty="0"/>
              <a:t>便于扩展</a:t>
            </a:r>
            <a:r>
              <a:rPr lang="en-US" altLang="zh-CN" dirty="0"/>
              <a:t>Build-in Render Pipeline</a:t>
            </a:r>
            <a:r>
              <a:rPr lang="zh-CN" altLang="en-US" dirty="0"/>
              <a:t>，通过</a:t>
            </a:r>
            <a:r>
              <a:rPr lang="en-US" altLang="zh-CN" dirty="0" err="1"/>
              <a:t>Camera.AddCommandBuffer</a:t>
            </a:r>
            <a:r>
              <a:rPr lang="en-US" altLang="zh-CN" dirty="0"/>
              <a:t>(</a:t>
            </a:r>
            <a:r>
              <a:rPr lang="en-US" altLang="zh-CN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Rendering.CameraEvent</a:t>
            </a:r>
            <a:r>
              <a:rPr lang="en-US" altLang="zh-CN" dirty="0"/>
              <a:t> </a:t>
            </a:r>
            <a:r>
              <a:rPr lang="en-US" altLang="zh-CN" dirty="0" err="1"/>
              <a:t>evt</a:t>
            </a:r>
            <a:r>
              <a:rPr lang="en-US" altLang="zh-CN" dirty="0"/>
              <a:t>, </a:t>
            </a:r>
            <a:r>
              <a:rPr lang="en-US" altLang="zh-CN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Rendering.CommandBuffer</a:t>
            </a:r>
            <a:r>
              <a:rPr lang="en-US" altLang="zh-CN" dirty="0"/>
              <a:t> buffer)</a:t>
            </a:r>
            <a:r>
              <a:rPr lang="zh-CN" altLang="en-US" dirty="0"/>
              <a:t>，可以灵活的介入不同渲染阶段；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5B72612-332F-42F5-83AA-E5DFFEE25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33" y="1388534"/>
            <a:ext cx="2783694" cy="28567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88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CommandBuffer-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FrostedGlass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51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DC939-5F29-4EC3-802C-43A0A46CD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16" y="1423878"/>
            <a:ext cx="5302567" cy="31653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3751D6-D76C-461A-BFCA-551FCB789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63" y="1250900"/>
            <a:ext cx="3539936" cy="35112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5FABC1-DC4F-4DE7-8D81-A33A716ED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796" y="1839735"/>
            <a:ext cx="28670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3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635</Words>
  <Application>Microsoft Office PowerPoint</Application>
  <PresentationFormat>全屏显示(16:9)</PresentationFormat>
  <Paragraphs>129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Source Han Sans CN</vt:lpstr>
      <vt:lpstr>Source Han Sans CN Light</vt:lpstr>
      <vt:lpstr>Source Han Sans CN Medium</vt:lpstr>
      <vt:lpstr>Source Han Sans CN Normal</vt:lpstr>
      <vt:lpstr>思源黑体 CN Regular</vt:lpstr>
      <vt:lpstr>宋体</vt:lpstr>
      <vt:lpstr>微软雅黑 Light</vt:lpstr>
      <vt:lpstr>新宋体</vt:lpstr>
      <vt:lpstr>Arial</vt:lpstr>
      <vt:lpstr>Calibri</vt:lpstr>
      <vt:lpstr>Wingdings</vt:lpstr>
      <vt:lpstr>Office Theme</vt:lpstr>
      <vt:lpstr>PowerPoint 演示文稿</vt:lpstr>
      <vt:lpstr>大纲</vt:lpstr>
      <vt:lpstr>Compute Shader</vt:lpstr>
      <vt:lpstr>Unity Compute Shader</vt:lpstr>
      <vt:lpstr>线程组—TreadGroup</vt:lpstr>
      <vt:lpstr>线程组—TreadGroup</vt:lpstr>
      <vt:lpstr>ComputeBuffer</vt:lpstr>
      <vt:lpstr>CommandBuffer</vt:lpstr>
      <vt:lpstr>CommandBuffer-FrostedGlass</vt:lpstr>
      <vt:lpstr>GPU Frustum Culling</vt:lpstr>
      <vt:lpstr>GPU Frustum Culling</vt:lpstr>
      <vt:lpstr>GPU Frustum Culling</vt:lpstr>
      <vt:lpstr>GPU Frustum Culling</vt:lpstr>
      <vt:lpstr>GPU Frustum Culling</vt:lpstr>
      <vt:lpstr>CommandBuffer</vt:lpstr>
      <vt:lpstr>CommandBuffer</vt:lpstr>
      <vt:lpstr>CommandBuffer</vt:lpstr>
      <vt:lpstr>CommandBuffer</vt:lpstr>
      <vt:lpstr>CommandBuffer</vt:lpstr>
      <vt:lpstr>CommandBuffer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演讲课题</dc:title>
  <dc:creator>Jing di Qian</dc:creator>
  <cp:lastModifiedBy>vip</cp:lastModifiedBy>
  <cp:revision>1771</cp:revision>
  <dcterms:created xsi:type="dcterms:W3CDTF">2015-10-26T14:44:00Z</dcterms:created>
  <dcterms:modified xsi:type="dcterms:W3CDTF">2021-10-29T12:35:03Z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